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9" r:id="rId4"/>
    <p:sldId id="258" r:id="rId5"/>
    <p:sldId id="261" r:id="rId6"/>
    <p:sldId id="260" r:id="rId7"/>
    <p:sldId id="262" r:id="rId8"/>
    <p:sldId id="263" r:id="rId9"/>
    <p:sldId id="265" r:id="rId10"/>
    <p:sldId id="267" r:id="rId11"/>
    <p:sldId id="268" r:id="rId12"/>
    <p:sldId id="266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BB326-D0DF-4C90-AFC4-621633D4BBC6}" type="datetimeFigureOut">
              <a:rPr lang="de-CH" smtClean="0"/>
              <a:t>02.02.24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75E8E-027B-40E1-936C-2F6382584B4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84008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D0CBC7-D264-E76C-1050-6BE20DA72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887806F-1B06-D825-C597-7552EF083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9E0D46-8854-B9CA-8B8A-85196C06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4186-DD10-4E21-897F-147DDBB8A6F1}" type="datetime1">
              <a:rPr lang="de-CH" smtClean="0"/>
              <a:t>02.02.24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45BFF8-92DC-5FC5-CE4D-70EB72B9E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do we really know?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69E3860-5C45-3119-504B-B1281FE49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8085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70A8E-ED9A-F617-E59D-8E74BADC5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782CD2D-233F-A959-2261-A2297DCE68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E9E38B-5DCA-4919-1164-EEB69364C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93EB1-F974-4840-AD4C-66A62DDC7D3F}" type="datetime1">
              <a:rPr lang="de-CH" smtClean="0"/>
              <a:t>02.02.24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873093-6F9E-14B7-186A-B7D9AC0E4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do we really know?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E01EBD-047E-0E41-9005-5FA057439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75112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E8F52D2-7BE4-BC6D-8305-6B529E53EC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C1949DE-0A6C-AA89-320C-F22B546B0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65EFE85-6D83-B935-9AF9-BBB474F91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7B8DD-4DBE-412B-8B7F-1B4C77BA6B5B}" type="datetime1">
              <a:rPr lang="de-CH" smtClean="0"/>
              <a:t>02.02.24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52AA3F-7B57-99DA-BAF8-187D93B8D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do we really know?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DFFE95-67AD-708F-5CB0-CFC3A540C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86556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E6DD4-24BD-BBE8-A164-F64F87336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AE0FA0-BA3D-5D5B-725E-1ECFD6A8A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60F255D-8C8A-B712-F364-3D46C289D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2AAF6-E9F4-4414-BF22-B2FF0BF49804}" type="datetime1">
              <a:rPr lang="de-CH" smtClean="0"/>
              <a:t>02.02.24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71E1E6-F504-42E0-12B8-B9390ED53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do we really know?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708CFFF-62D9-A1F5-DA48-733B8837C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42671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6C5DB3-CDF4-C548-409C-0C7FCAB70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46F3E03-93E4-E141-B6DC-A9CAE7C92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38D14D-F1B0-D9DD-1360-8BA9CDB4C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3BADC-E55A-481A-93BB-C5AF2E3968BA}" type="datetime1">
              <a:rPr lang="de-CH" smtClean="0"/>
              <a:t>02.02.24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55CD2A6-8F04-BC31-D8EB-E686433DD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do we really know?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5C1840-2550-011A-E9C6-3ACA1CE3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07156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CB01DB-E72D-0559-E39C-C98A339CA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AB80FDA-0321-B3B6-DB27-A36B39465D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07C9BC7-05E8-F4AC-48A3-1AE241FA4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291CCF8-F6BB-E416-8225-EE4A3E41F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E6EA-077A-40E6-875F-3ABF230D54D9}" type="datetime1">
              <a:rPr lang="de-CH" smtClean="0"/>
              <a:t>02.02.24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E72CCDC-A074-8E4C-2590-E7B4B852F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do we really know?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DD9AFD4-9D44-A40A-E8E2-284059C0C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97695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29E9A5-9DCF-6979-CCEF-C40E357FD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BAA9A2-477C-6BD8-E5F8-89CDF3371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FA02079-5050-18E2-C24E-1FC8C597D9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BB173F8-1E8D-D401-7E42-93C02E98E2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3B88A16-FD43-D037-AC82-25E80731CC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9E190E7-4BA5-DBBC-EFD6-BB1213C64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31EDA-A28D-44F4-9322-4950B4AB3CD1}" type="datetime1">
              <a:rPr lang="de-CH" smtClean="0"/>
              <a:t>02.02.24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7CF36D6-369D-DCB4-A199-EEDAC4554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do we really know?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3438D89-7F56-2384-E721-49EF4E9C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43345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554BB1-287F-FB50-D5D4-869489BD4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7B4DB6C-6996-E9A3-F6B1-9F2D7E0CA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DAEDD-D1E0-4CD5-B84A-90E3C5F4062D}" type="datetime1">
              <a:rPr lang="de-CH" smtClean="0"/>
              <a:t>02.02.24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C5E6D89-FDF1-233A-7587-E5F3A074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do we really know?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FB19BA1-D608-EF4E-A5CE-BD0898177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3276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AF88E57-12CB-2CE1-071B-3D9E6B7DD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8A7C1-25D9-44F2-9655-D25C1603C4A4}" type="datetime1">
              <a:rPr lang="de-CH" smtClean="0"/>
              <a:t>02.02.24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AC042D6-AC6B-E866-2CF4-ADBC58082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do we really know?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51568E1-3A24-7C75-CD86-B8901CAF4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31415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57C843-3EFC-1B47-607C-D08311DDD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1F2D45-174A-59FF-EC28-52C671F61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9A69C2B-4166-3E6B-9EE7-58138EB142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55C2419-95E8-6422-2759-BAC2B3B5D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635A4-53E6-496C-9F96-DA9FC155386D}" type="datetime1">
              <a:rPr lang="de-CH" smtClean="0"/>
              <a:t>02.02.24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9326EC6-B7A1-5A69-284B-FB24E9980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do we really know?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708C0B2-5108-4B22-59FE-BBEB162BA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59545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62FEF5-EB76-4F2D-9D07-34E22650B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3BE234D-E68E-4ECE-2EA9-4D7E0F1535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19BC22B-45B9-01ED-7FD5-8203C37F9F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6C32975-544E-8339-D43B-D8EBDDECC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1093D-06D2-4C9D-A082-0C13D3CF8CCC}" type="datetime1">
              <a:rPr lang="de-CH" smtClean="0"/>
              <a:t>02.02.24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0FAEE17-08F8-7438-9489-93374F0A2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do we really know?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296FE39-2A50-6D90-0DFA-2223A3CA0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8105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035890A-DBA2-F1A9-62C2-99189CEBB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817AC38-FCD4-4432-2F33-D49E66E8F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1228D4-F176-DE9D-A628-0B227FD4B6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0C98C-28EE-450E-9D2B-01141C41B913}" type="datetime1">
              <a:rPr lang="de-CH" smtClean="0"/>
              <a:t>02.02.24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FE34C4-94FB-35AB-3545-714AE0BB5A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do we really know?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E4436BC-0DFE-B812-80A2-4EFD8E57A9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52FC7-64EF-4FED-A601-C7A707B7561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85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43CC36C3-8CEA-5414-E761-B47807F6FF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5810" y="5949602"/>
            <a:ext cx="3296757" cy="843084"/>
          </a:xfrm>
        </p:spPr>
        <p:txBody>
          <a:bodyPr>
            <a:normAutofit lnSpcReduction="10000"/>
          </a:bodyPr>
          <a:lstStyle/>
          <a:p>
            <a:pPr algn="r"/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A talk on a difficult topic</a:t>
            </a:r>
            <a:endParaRPr lang="de-CH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Grafik 3" descr="Ein Bild, das Text, Menschliches Gesicht, Kleidung, Screenshot enthält.&#10;&#10;Automatisch generierte Beschreibung">
            <a:extLst>
              <a:ext uri="{FF2B5EF4-FFF2-40B4-BE49-F238E27FC236}">
                <a16:creationId xmlns:a16="http://schemas.microsoft.com/office/drawing/2014/main" id="{DE752999-DE01-0131-C164-AF3D96EC93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237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78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de-CH">
                <a:solidFill>
                  <a:schemeClr val="lt1"/>
                </a:solidFill>
              </a:rPr>
              <a:t>6 Frauen – 6 Schicksale</a:t>
            </a:r>
            <a:endParaRPr/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557" y="1820322"/>
            <a:ext cx="2860004" cy="1608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5400" y="1820322"/>
            <a:ext cx="2861200" cy="1608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7753" y="1820846"/>
            <a:ext cx="2861200" cy="1608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558" y="4104189"/>
            <a:ext cx="2860004" cy="1606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5400" y="4033311"/>
            <a:ext cx="2860004" cy="160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1752" y="4033311"/>
            <a:ext cx="2857201" cy="1604713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/>
          <p:cNvSpPr txBox="1"/>
          <p:nvPr/>
        </p:nvSpPr>
        <p:spPr>
          <a:xfrm>
            <a:off x="8698949" y="3429000"/>
            <a:ext cx="2860004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Joanne Carole Schieble Simpson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gespielt von Afra Kosa</a:t>
            </a:r>
            <a:endParaRPr/>
          </a:p>
        </p:txBody>
      </p:sp>
      <p:sp>
        <p:nvSpPr>
          <p:cNvPr id="103" name="Google Shape;103;p2"/>
          <p:cNvSpPr txBox="1"/>
          <p:nvPr/>
        </p:nvSpPr>
        <p:spPr>
          <a:xfrm>
            <a:off x="4665400" y="3318830"/>
            <a:ext cx="2860004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Hannah Chaplin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gespielt von Eva Regan </a:t>
            </a:r>
            <a:endParaRPr/>
          </a:p>
        </p:txBody>
      </p:sp>
      <p:sp>
        <p:nvSpPr>
          <p:cNvPr id="104" name="Google Shape;104;p2"/>
          <p:cNvSpPr txBox="1"/>
          <p:nvPr/>
        </p:nvSpPr>
        <p:spPr>
          <a:xfrm>
            <a:off x="505557" y="3428040"/>
            <a:ext cx="2860004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Isobel Hawking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gespielt von Isabel M. Patterson </a:t>
            </a:r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505557" y="5709517"/>
            <a:ext cx="2860004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Caterina die Meo Lippi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gespielt von Yasmine Alice</a:t>
            </a:r>
            <a:endParaRPr/>
          </a:p>
        </p:txBody>
      </p:sp>
      <p:sp>
        <p:nvSpPr>
          <p:cNvPr id="106" name="Google Shape;106;p2"/>
          <p:cNvSpPr txBox="1"/>
          <p:nvPr/>
        </p:nvSpPr>
        <p:spPr>
          <a:xfrm>
            <a:off x="4665400" y="5638024"/>
            <a:ext cx="2860004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Gladys Pearl Baker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gespielt von Malin Frank</a:t>
            </a:r>
            <a:endParaRPr/>
          </a:p>
        </p:txBody>
      </p:sp>
      <p:sp>
        <p:nvSpPr>
          <p:cNvPr id="107" name="Google Shape;107;p2"/>
          <p:cNvSpPr txBox="1"/>
          <p:nvPr/>
        </p:nvSpPr>
        <p:spPr>
          <a:xfrm>
            <a:off x="8697753" y="5632731"/>
            <a:ext cx="2860004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Maria Bat Joachim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gespielt von Feride Morcay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C9F3ABDD-A3F2-8979-C7B2-8723357878CA}"/>
              </a:ext>
            </a:extLst>
          </p:cNvPr>
          <p:cNvSpPr txBox="1"/>
          <p:nvPr/>
        </p:nvSpPr>
        <p:spPr>
          <a:xfrm>
            <a:off x="8736554" y="3449280"/>
            <a:ext cx="2860004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6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Joanne Carole </a:t>
            </a:r>
            <a:r>
              <a:rPr lang="de-CH" sz="1600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Schieble</a:t>
            </a:r>
            <a:r>
              <a:rPr lang="de-CH" sz="16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Simpson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100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portrayed</a:t>
            </a:r>
            <a:r>
              <a:rPr lang="de-CH" sz="11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1100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by</a:t>
            </a:r>
            <a:r>
              <a:rPr lang="de-CH" sz="11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Afra Kosa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Google Shape;103;p2">
            <a:extLst>
              <a:ext uri="{FF2B5EF4-FFF2-40B4-BE49-F238E27FC236}">
                <a16:creationId xmlns:a16="http://schemas.microsoft.com/office/drawing/2014/main" id="{5253706D-D560-AA89-B250-6D9A9FDD793A}"/>
              </a:ext>
            </a:extLst>
          </p:cNvPr>
          <p:cNvSpPr txBox="1"/>
          <p:nvPr/>
        </p:nvSpPr>
        <p:spPr>
          <a:xfrm>
            <a:off x="4677257" y="3407794"/>
            <a:ext cx="2860004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6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Hannah Chaplin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100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portrayed</a:t>
            </a:r>
            <a:r>
              <a:rPr lang="de-CH" sz="11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1100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by</a:t>
            </a:r>
            <a:r>
              <a:rPr lang="de-CH" sz="11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Eva Regan 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Google Shape;104;p2">
            <a:extLst>
              <a:ext uri="{FF2B5EF4-FFF2-40B4-BE49-F238E27FC236}">
                <a16:creationId xmlns:a16="http://schemas.microsoft.com/office/drawing/2014/main" id="{6A7FE34D-2770-4DA2-C1F8-B10BF2C462C9}"/>
              </a:ext>
            </a:extLst>
          </p:cNvPr>
          <p:cNvSpPr txBox="1"/>
          <p:nvPr/>
        </p:nvSpPr>
        <p:spPr>
          <a:xfrm>
            <a:off x="657957" y="3580440"/>
            <a:ext cx="2860004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600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Isobel</a:t>
            </a:r>
            <a:r>
              <a:rPr lang="de-CH" sz="16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Hawking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000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portrayed</a:t>
            </a:r>
            <a:r>
              <a:rPr lang="de-CH" sz="10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1000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by</a:t>
            </a:r>
            <a:r>
              <a:rPr lang="de-CH" sz="10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Isabel M. </a:t>
            </a:r>
            <a:r>
              <a:rPr lang="de-CH" sz="1000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Pattersonn</a:t>
            </a:r>
            <a:r>
              <a:rPr lang="de-CH" sz="10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Google Shape;105;p2">
            <a:extLst>
              <a:ext uri="{FF2B5EF4-FFF2-40B4-BE49-F238E27FC236}">
                <a16:creationId xmlns:a16="http://schemas.microsoft.com/office/drawing/2014/main" id="{30CB7F51-1954-FBAF-C72B-DEFF32AF1B22}"/>
              </a:ext>
            </a:extLst>
          </p:cNvPr>
          <p:cNvSpPr txBox="1"/>
          <p:nvPr/>
        </p:nvSpPr>
        <p:spPr>
          <a:xfrm>
            <a:off x="581757" y="5709517"/>
            <a:ext cx="2860004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6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Caterina die Meo Lippi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100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portrayed</a:t>
            </a:r>
            <a:r>
              <a:rPr lang="de-CH" sz="11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1100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by</a:t>
            </a:r>
            <a:r>
              <a:rPr lang="de-CH" sz="11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Yasmine Alice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Google Shape;106;p2">
            <a:extLst>
              <a:ext uri="{FF2B5EF4-FFF2-40B4-BE49-F238E27FC236}">
                <a16:creationId xmlns:a16="http://schemas.microsoft.com/office/drawing/2014/main" id="{C825C294-CDC7-6245-E1F9-BB66148B8BE5}"/>
              </a:ext>
            </a:extLst>
          </p:cNvPr>
          <p:cNvSpPr txBox="1"/>
          <p:nvPr/>
        </p:nvSpPr>
        <p:spPr>
          <a:xfrm>
            <a:off x="4690310" y="5632730"/>
            <a:ext cx="2860004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6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Gladys Pearl Baker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100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portrayed</a:t>
            </a:r>
            <a:r>
              <a:rPr lang="de-CH" sz="11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1100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by</a:t>
            </a:r>
            <a:r>
              <a:rPr lang="de-CH" sz="11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Malin Frank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Google Shape;107;p2">
            <a:extLst>
              <a:ext uri="{FF2B5EF4-FFF2-40B4-BE49-F238E27FC236}">
                <a16:creationId xmlns:a16="http://schemas.microsoft.com/office/drawing/2014/main" id="{BCDDB069-F583-4312-EF75-4B0747C5ED0A}"/>
              </a:ext>
            </a:extLst>
          </p:cNvPr>
          <p:cNvSpPr txBox="1"/>
          <p:nvPr/>
        </p:nvSpPr>
        <p:spPr>
          <a:xfrm>
            <a:off x="8722663" y="5632730"/>
            <a:ext cx="2860004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6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Mary Bat Joachim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CH" sz="1100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portrayed</a:t>
            </a:r>
            <a:r>
              <a:rPr lang="de-CH" sz="11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CH" sz="1100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by</a:t>
            </a:r>
            <a:r>
              <a:rPr lang="de-CH" sz="11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Feride </a:t>
            </a:r>
            <a:r>
              <a:rPr lang="de-CH" sz="1100" dirty="0" err="1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Morcay</a:t>
            </a:r>
            <a:endParaRPr sz="1100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95;p2">
            <a:extLst>
              <a:ext uri="{FF2B5EF4-FFF2-40B4-BE49-F238E27FC236}">
                <a16:creationId xmlns:a16="http://schemas.microsoft.com/office/drawing/2014/main" id="{1C239CAA-ADFB-033E-ACD6-0F794108C491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lt1"/>
              </a:buClr>
              <a:buSzPts val="4400"/>
              <a:buFont typeface="Calibri"/>
              <a:buNone/>
            </a:pPr>
            <a:r>
              <a:rPr lang="de-CH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de-CH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women</a:t>
            </a:r>
            <a:r>
              <a:rPr lang="de-CH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6 </a:t>
            </a:r>
            <a:r>
              <a:rPr lang="de-CH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destinies</a:t>
            </a:r>
            <a:endParaRPr lang="de-CH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oliennummernplatzhalter 4">
            <a:extLst>
              <a:ext uri="{FF2B5EF4-FFF2-40B4-BE49-F238E27FC236}">
                <a16:creationId xmlns:a16="http://schemas.microsoft.com/office/drawing/2014/main" id="{0558074F-3CB4-CE5D-D7C0-860683344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E352FC7-64EF-4FED-A601-C7A707B7561F}" type="slidenum">
              <a:rPr lang="de-CH" smtClean="0"/>
              <a:t>10</a:t>
            </a:fld>
            <a:endParaRPr lang="de-CH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58E44A8-17A8-DA7F-6BE0-8E14FB34F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do we really know?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A507F5-0394-BA08-63FF-4DF261E39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81852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de-CH" sz="7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in </a:t>
            </a:r>
            <a:r>
              <a:rPr lang="de-CH" sz="72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groups</a:t>
            </a:r>
            <a:r>
              <a:rPr lang="de-CH" sz="7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49CD79-E5F1-E77E-CF86-BCE73B784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do we really know?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7EF142C-A527-FEEC-C439-373E8276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11</a:t>
            </a:fld>
            <a:endParaRPr lang="de-CH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F03E9DD6-8D01-0F23-4618-5B3DAD0A7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6348" rIns="0" bIns="-634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100" b="0" i="0" u="none" strike="noStrike" cap="none" normalizeH="0" baseline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work in groups</a:t>
            </a:r>
            <a:r>
              <a:rPr kumimoji="0" lang="de-DE" altLang="de-DE" sz="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430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1AEEE40-9BED-5A61-8734-F0A1183E9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12</a:t>
            </a:fld>
            <a:endParaRPr lang="de-CH"/>
          </a:p>
        </p:txBody>
      </p:sp>
      <p:sp>
        <p:nvSpPr>
          <p:cNvPr id="6" name="Google Shape;112;p3">
            <a:extLst>
              <a:ext uri="{FF2B5EF4-FFF2-40B4-BE49-F238E27FC236}">
                <a16:creationId xmlns:a16="http://schemas.microsoft.com/office/drawing/2014/main" id="{584DFF21-1C1E-B192-8D23-84570C73E2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4513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de-CH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Isobel</a:t>
            </a:r>
            <a:r>
              <a:rPr lang="de-CH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Hawking</a:t>
            </a:r>
            <a:endParaRPr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Google Shape;114;p3">
            <a:extLst>
              <a:ext uri="{FF2B5EF4-FFF2-40B4-BE49-F238E27FC236}">
                <a16:creationId xmlns:a16="http://schemas.microsoft.com/office/drawing/2014/main" id="{0353697F-EBDC-15AB-094F-B325A1DEE64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48342" y="2434442"/>
            <a:ext cx="2895315" cy="28595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0713805-B33B-6914-398C-2979236E2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do we really know?</a:t>
            </a:r>
          </a:p>
        </p:txBody>
      </p:sp>
    </p:spTree>
    <p:extLst>
      <p:ext uri="{BB962C8B-B14F-4D97-AF65-F5344CB8AC3E}">
        <p14:creationId xmlns:p14="http://schemas.microsoft.com/office/powerpoint/2010/main" val="3059199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1AEEE40-9BED-5A61-8734-F0A1183E9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13</a:t>
            </a:fld>
            <a:endParaRPr lang="de-CH"/>
          </a:p>
        </p:txBody>
      </p:sp>
      <p:sp>
        <p:nvSpPr>
          <p:cNvPr id="6" name="Google Shape;112;p3">
            <a:extLst>
              <a:ext uri="{FF2B5EF4-FFF2-40B4-BE49-F238E27FC236}">
                <a16:creationId xmlns:a16="http://schemas.microsoft.com/office/drawing/2014/main" id="{584DFF21-1C1E-B192-8D23-84570C73E2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4513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de-CH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Hannah Chaplin</a:t>
            </a:r>
            <a:endParaRPr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Google Shape;125;p4">
            <a:extLst>
              <a:ext uri="{FF2B5EF4-FFF2-40B4-BE49-F238E27FC236}">
                <a16:creationId xmlns:a16="http://schemas.microsoft.com/office/drawing/2014/main" id="{A549CB15-FD39-C641-96D7-7D519CB82C61}"/>
              </a:ext>
            </a:extLst>
          </p:cNvPr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342" y="2430484"/>
            <a:ext cx="2895315" cy="285954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8ED8745-58F4-37BC-4065-FBD169E01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do </a:t>
            </a:r>
            <a:r>
              <a:rPr lang="de-CH" dirty="0" err="1"/>
              <a:t>we</a:t>
            </a:r>
            <a:r>
              <a:rPr lang="de-CH" dirty="0"/>
              <a:t> </a:t>
            </a:r>
            <a:r>
              <a:rPr lang="de-CH" dirty="0" err="1"/>
              <a:t>really</a:t>
            </a:r>
            <a:r>
              <a:rPr lang="de-CH" dirty="0"/>
              <a:t> </a:t>
            </a:r>
            <a:r>
              <a:rPr lang="de-CH" dirty="0" err="1"/>
              <a:t>know</a:t>
            </a:r>
            <a:r>
              <a:rPr lang="de-CH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71000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0B9ECEC-81E8-C594-75E5-B1956AB06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60764" y="6356349"/>
            <a:ext cx="7670470" cy="365125"/>
          </a:xfrm>
        </p:spPr>
        <p:txBody>
          <a:bodyPr/>
          <a:lstStyle/>
          <a:p>
            <a:r>
              <a:rPr lang="de-CH" sz="1100">
                <a:solidFill>
                  <a:schemeClr val="tx1"/>
                </a:solidFill>
              </a:rPr>
              <a:t>do we really know?</a:t>
            </a:r>
            <a:endParaRPr lang="de-CH" sz="1100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1AEEE40-9BED-5A61-8734-F0A1183E9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14</a:t>
            </a:fld>
            <a:endParaRPr lang="de-CH"/>
          </a:p>
        </p:txBody>
      </p:sp>
      <p:sp>
        <p:nvSpPr>
          <p:cNvPr id="6" name="Google Shape;112;p3">
            <a:extLst>
              <a:ext uri="{FF2B5EF4-FFF2-40B4-BE49-F238E27FC236}">
                <a16:creationId xmlns:a16="http://schemas.microsoft.com/office/drawing/2014/main" id="{584DFF21-1C1E-B192-8D23-84570C73E2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4513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de-CH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Joanne-Carol </a:t>
            </a:r>
            <a:r>
              <a:rPr lang="de-CH" b="1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Schieble</a:t>
            </a:r>
            <a:r>
              <a:rPr lang="de-CH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1F0F85A-11ED-52B1-3EE8-1325444771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342" y="2431474"/>
            <a:ext cx="2895315" cy="286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172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0B9ECEC-81E8-C594-75E5-B1956AB06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67888" y="6356349"/>
            <a:ext cx="8456221" cy="365125"/>
          </a:xfrm>
        </p:spPr>
        <p:txBody>
          <a:bodyPr/>
          <a:lstStyle/>
          <a:p>
            <a:r>
              <a:rPr lang="de-CH" sz="1100">
                <a:solidFill>
                  <a:schemeClr val="tx1"/>
                </a:solidFill>
              </a:rPr>
              <a:t>do we really know?</a:t>
            </a:r>
            <a:endParaRPr lang="de-CH" sz="1100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1AEEE40-9BED-5A61-8734-F0A1183E9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15</a:t>
            </a:fld>
            <a:endParaRPr lang="de-CH"/>
          </a:p>
        </p:txBody>
      </p:sp>
      <p:sp>
        <p:nvSpPr>
          <p:cNvPr id="6" name="Google Shape;112;p3">
            <a:extLst>
              <a:ext uri="{FF2B5EF4-FFF2-40B4-BE49-F238E27FC236}">
                <a16:creationId xmlns:a16="http://schemas.microsoft.com/office/drawing/2014/main" id="{584DFF21-1C1E-B192-8D23-84570C73E2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4513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de-CH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Caterina di Meo Lippi</a:t>
            </a:r>
            <a:endParaRPr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Grafik 8" descr="Ein Bild, das Menschliches Gesicht, Porträt, Bild, Kunst enthält.&#10;&#10;Automatisch generierte Beschreibung">
            <a:extLst>
              <a:ext uri="{FF2B5EF4-FFF2-40B4-BE49-F238E27FC236}">
                <a16:creationId xmlns:a16="http://schemas.microsoft.com/office/drawing/2014/main" id="{F25B161F-7BAC-CA11-6B0A-BEFBEA197A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342" y="2431474"/>
            <a:ext cx="2895315" cy="286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32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0B9ECEC-81E8-C594-75E5-B1956AB06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315" y="6371277"/>
            <a:ext cx="7013369" cy="365125"/>
          </a:xfrm>
        </p:spPr>
        <p:txBody>
          <a:bodyPr/>
          <a:lstStyle/>
          <a:p>
            <a:r>
              <a:rPr lang="de-CH" sz="1000">
                <a:solidFill>
                  <a:schemeClr val="tx1"/>
                </a:solidFill>
              </a:rPr>
              <a:t>do we really know?</a:t>
            </a:r>
            <a:endParaRPr lang="de-CH" sz="1000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1AEEE40-9BED-5A61-8734-F0A1183E9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16</a:t>
            </a:fld>
            <a:endParaRPr lang="de-CH"/>
          </a:p>
        </p:txBody>
      </p:sp>
      <p:sp>
        <p:nvSpPr>
          <p:cNvPr id="6" name="Google Shape;112;p3">
            <a:extLst>
              <a:ext uri="{FF2B5EF4-FFF2-40B4-BE49-F238E27FC236}">
                <a16:creationId xmlns:a16="http://schemas.microsoft.com/office/drawing/2014/main" id="{584DFF21-1C1E-B192-8D23-84570C73E2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4513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de-CH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Gladys Pearl Baker</a:t>
            </a:r>
            <a:endParaRPr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DA56B5C-44FF-23B7-F8EA-A1DAC43D47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62" r="6930" b="20606"/>
          <a:stretch/>
        </p:blipFill>
        <p:spPr>
          <a:xfrm>
            <a:off x="4648342" y="2431473"/>
            <a:ext cx="2895316" cy="286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51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0B9ECEC-81E8-C594-75E5-B1956AB06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89315" y="6371277"/>
            <a:ext cx="7013369" cy="365125"/>
          </a:xfrm>
        </p:spPr>
        <p:txBody>
          <a:bodyPr/>
          <a:lstStyle/>
          <a:p>
            <a:r>
              <a:rPr lang="de-CH" sz="1000">
                <a:solidFill>
                  <a:schemeClr val="tx1"/>
                </a:solidFill>
              </a:rPr>
              <a:t>do we really know?</a:t>
            </a:r>
            <a:endParaRPr lang="de-CH" sz="1000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1AEEE40-9BED-5A61-8734-F0A1183E9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17</a:t>
            </a:fld>
            <a:endParaRPr lang="de-CH"/>
          </a:p>
        </p:txBody>
      </p:sp>
      <p:sp>
        <p:nvSpPr>
          <p:cNvPr id="6" name="Google Shape;112;p3">
            <a:extLst>
              <a:ext uri="{FF2B5EF4-FFF2-40B4-BE49-F238E27FC236}">
                <a16:creationId xmlns:a16="http://schemas.microsoft.com/office/drawing/2014/main" id="{584DFF21-1C1E-B192-8D23-84570C73E2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4513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de-CH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Maria Bat Joachim</a:t>
            </a:r>
            <a:endParaRPr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2C1F588-E8F0-F179-445D-2548F90800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58"/>
          <a:stretch/>
        </p:blipFill>
        <p:spPr>
          <a:xfrm>
            <a:off x="4648341" y="2431473"/>
            <a:ext cx="2895316" cy="301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86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49CD79-E5F1-E77E-CF86-BCE73B784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do we really know?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7EF142C-A527-FEEC-C439-373E8276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18</a:t>
            </a:fld>
            <a:endParaRPr lang="de-CH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7D1AE2C-4E3D-5860-1EB0-13ABB5F6A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Would they be born today?</a:t>
            </a:r>
            <a:endParaRPr lang="de-CH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4D076A4-E750-EB71-2AC9-D6A0D70CE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12" y="2121089"/>
            <a:ext cx="2322777" cy="187163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8A70B5B-7527-1E8E-9227-C57642852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812" y="2114992"/>
            <a:ext cx="1337569" cy="188382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BC663E6-6CAE-4DA5-FF73-E4E32722F4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5043" y="2121089"/>
            <a:ext cx="2013241" cy="188382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88CAFF4-4038-DBC3-4A61-7A6AA51C7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117660"/>
            <a:ext cx="1806764" cy="189068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B41AAF3-7732-B4F4-8ACD-21DBC37655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2564" y="2114992"/>
            <a:ext cx="1939636" cy="187163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B0E23AD-D498-7F7B-7227-BF79A09FC7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7362" y="2121089"/>
            <a:ext cx="1829613" cy="185944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5C6C8D86-94CC-4F4B-CB7D-37B9B7C9D06F}"/>
              </a:ext>
            </a:extLst>
          </p:cNvPr>
          <p:cNvSpPr txBox="1"/>
          <p:nvPr/>
        </p:nvSpPr>
        <p:spPr>
          <a:xfrm>
            <a:off x="838200" y="2265979"/>
            <a:ext cx="883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6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2D14248-B23F-3219-B766-972B26C96403}"/>
              </a:ext>
            </a:extLst>
          </p:cNvPr>
          <p:cNvSpPr txBox="1"/>
          <p:nvPr/>
        </p:nvSpPr>
        <p:spPr>
          <a:xfrm>
            <a:off x="3256837" y="2265979"/>
            <a:ext cx="883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6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B7680B1-7400-3DFE-2989-77692BAD5F45}"/>
              </a:ext>
            </a:extLst>
          </p:cNvPr>
          <p:cNvSpPr txBox="1"/>
          <p:nvPr/>
        </p:nvSpPr>
        <p:spPr>
          <a:xfrm>
            <a:off x="4949041" y="2278172"/>
            <a:ext cx="883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6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20884BF-1A73-1FDD-C037-A29FCD83FE3D}"/>
              </a:ext>
            </a:extLst>
          </p:cNvPr>
          <p:cNvSpPr txBox="1"/>
          <p:nvPr/>
        </p:nvSpPr>
        <p:spPr>
          <a:xfrm>
            <a:off x="6647081" y="2265979"/>
            <a:ext cx="883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6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0154820-10FB-3C99-BF27-51C5EAEC1338}"/>
              </a:ext>
            </a:extLst>
          </p:cNvPr>
          <p:cNvSpPr txBox="1"/>
          <p:nvPr/>
        </p:nvSpPr>
        <p:spPr>
          <a:xfrm>
            <a:off x="8610600" y="2278172"/>
            <a:ext cx="883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6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E827323-3CC8-C508-D23B-1BF0A0AA4C5D}"/>
              </a:ext>
            </a:extLst>
          </p:cNvPr>
          <p:cNvSpPr txBox="1"/>
          <p:nvPr/>
        </p:nvSpPr>
        <p:spPr>
          <a:xfrm>
            <a:off x="10630307" y="2278172"/>
            <a:ext cx="883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6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632169F-48F1-FCE3-BC29-3E9F8EDA24BD}"/>
              </a:ext>
            </a:extLst>
          </p:cNvPr>
          <p:cNvSpPr txBox="1"/>
          <p:nvPr/>
        </p:nvSpPr>
        <p:spPr>
          <a:xfrm>
            <a:off x="4038600" y="495201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90 percent of all people diagnosed with Down syndrome are prenatally aborted.</a:t>
            </a:r>
            <a:endParaRPr lang="de-CH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526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28FAAD-DB60-92D3-03A2-38B090751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things could be changed</a:t>
            </a:r>
            <a:endParaRPr lang="de-CH" sz="1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137C8E-F2D7-B0AF-9EFB-B7F077FBB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do we really know?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924627-9E82-AB63-49D2-E142FC7B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19</a:t>
            </a:fld>
            <a:endParaRPr lang="de-CH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C6B8604-716B-0E53-0B27-FA43521DEB7D}"/>
              </a:ext>
            </a:extLst>
          </p:cNvPr>
          <p:cNvSpPr txBox="1"/>
          <p:nvPr/>
        </p:nvSpPr>
        <p:spPr>
          <a:xfrm>
            <a:off x="838200" y="2355273"/>
            <a:ext cx="10515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/>
              <a:t>biographical reasons or timing of the pregnancy </a:t>
            </a:r>
          </a:p>
          <a:p>
            <a:r>
              <a:rPr lang="en-US" sz="3200" dirty="0"/>
              <a:t>2.  partnership problems and relationship status</a:t>
            </a:r>
          </a:p>
          <a:p>
            <a:r>
              <a:rPr lang="en-US" sz="3200" dirty="0"/>
              <a:t>3.  overstrain</a:t>
            </a:r>
          </a:p>
          <a:p>
            <a:r>
              <a:rPr lang="en-US" sz="3200" dirty="0"/>
              <a:t>4.  medical reasons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016020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A507F5-0394-BA08-63FF-4DF261E39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185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Abortion: </a:t>
            </a:r>
            <a:br>
              <a:rPr lang="en-US" sz="8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my opinion?</a:t>
            </a:r>
            <a:endParaRPr lang="de-CH" sz="88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49CD79-E5F1-E77E-CF86-BCE73B784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do we really know?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7EF142C-A527-FEEC-C439-373E8276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06277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A507F5-0394-BA08-63FF-4DF261E39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81852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de-CH" sz="7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in </a:t>
            </a:r>
            <a:r>
              <a:rPr lang="de-CH" sz="72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groups</a:t>
            </a:r>
            <a:r>
              <a:rPr lang="de-CH" sz="7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49CD79-E5F1-E77E-CF86-BCE73B784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do we really know?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7EF142C-A527-FEEC-C439-373E8276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20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78475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28FAAD-DB60-92D3-03A2-38B090751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 </a:t>
            </a:r>
            <a:r>
              <a:rPr lang="de-CH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moral</a:t>
            </a:r>
            <a:r>
              <a:rPr lang="de-CH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endParaRPr lang="de-CH" sz="1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137C8E-F2D7-B0AF-9EFB-B7F077FBB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do we really know?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924627-9E82-AB63-49D2-E142FC7B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21</a:t>
            </a:fld>
            <a:endParaRPr lang="de-CH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C6B8604-716B-0E53-0B27-FA43521DEB7D}"/>
              </a:ext>
            </a:extLst>
          </p:cNvPr>
          <p:cNvSpPr txBox="1"/>
          <p:nvPr/>
        </p:nvSpPr>
        <p:spPr>
          <a:xfrm>
            <a:off x="142504" y="2363538"/>
            <a:ext cx="11906992" cy="4175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 Do </a:t>
            </a:r>
            <a:r>
              <a:rPr lang="de-CH" b="1" kern="1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b="1" kern="1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really</a:t>
            </a: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b="1" kern="1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</a:t>
            </a: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                                               4) A disabled </a:t>
            </a:r>
            <a:r>
              <a:rPr lang="de-CH" b="1" kern="1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</a:t>
            </a: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de-CH" b="1" kern="1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</a:t>
            </a:r>
            <a:endParaRPr lang="de-CH" b="1" kern="1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CH" b="1" kern="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2) Change </a:t>
            </a:r>
            <a:r>
              <a:rPr lang="de-CH" b="1" kern="1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b="1" kern="1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plans</a:t>
            </a: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				 5) A personal </a:t>
            </a:r>
            <a:r>
              <a:rPr lang="de-CH" b="1" kern="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</a:t>
            </a: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b="1" kern="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b="1" kern="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b="1" kern="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producer</a:t>
            </a:r>
            <a:endParaRPr lang="de-CH" b="1" kern="1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CH" b="1" kern="1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CH" b="1" kern="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3) Alternatives?</a:t>
            </a:r>
            <a:endParaRPr lang="de-CH" b="1" kern="1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sz="32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E879371-7B21-CED3-17C3-EFA8F3EAA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43" y="2463387"/>
            <a:ext cx="1143743" cy="114374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84ED398-C99C-5D6D-E09D-825677E0B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43" y="3891148"/>
            <a:ext cx="1143743" cy="114374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F93746B-540B-043B-F1E6-005C4D236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43" y="5395169"/>
            <a:ext cx="1143743" cy="114374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73D9F1D-92B6-4A12-6763-B2EB667B4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5832" y="2466766"/>
            <a:ext cx="1140364" cy="114036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1798EBD-9135-8DA4-060D-74313D0AC6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9374" y="3891148"/>
            <a:ext cx="1143743" cy="114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94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28FAAD-DB60-92D3-03A2-38B090751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</a:t>
            </a:r>
            <a:r>
              <a:rPr lang="de-CH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moral</a:t>
            </a:r>
            <a:r>
              <a:rPr lang="de-CH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endParaRPr lang="de-CH" sz="1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137C8E-F2D7-B0AF-9EFB-B7F077FBB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do we really know?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924627-9E82-AB63-49D2-E142FC7B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22</a:t>
            </a:fld>
            <a:endParaRPr lang="de-CH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C6B8604-716B-0E53-0B27-FA43521DEB7D}"/>
              </a:ext>
            </a:extLst>
          </p:cNvPr>
          <p:cNvSpPr txBox="1"/>
          <p:nvPr/>
        </p:nvSpPr>
        <p:spPr>
          <a:xfrm>
            <a:off x="142504" y="2147457"/>
            <a:ext cx="11906992" cy="37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 Do </a:t>
            </a:r>
            <a:r>
              <a:rPr lang="de-CH" b="1" kern="1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b="1" kern="1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really</a:t>
            </a: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b="1" kern="1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</a:t>
            </a: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                                         </a:t>
            </a:r>
            <a:endParaRPr lang="de-DE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E879371-7B21-CED3-17C3-EFA8F3EAA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701" y="3014971"/>
            <a:ext cx="2550598" cy="255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2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28FAAD-DB60-92D3-03A2-38B090751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</a:t>
            </a:r>
            <a:r>
              <a:rPr lang="de-CH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moral</a:t>
            </a:r>
            <a:r>
              <a:rPr lang="de-CH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endParaRPr lang="de-CH" sz="1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137C8E-F2D7-B0AF-9EFB-B7F077FBB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do we really know?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924627-9E82-AB63-49D2-E142FC7B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23</a:t>
            </a:fld>
            <a:endParaRPr lang="de-CH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C6B8604-716B-0E53-0B27-FA43521DEB7D}"/>
              </a:ext>
            </a:extLst>
          </p:cNvPr>
          <p:cNvSpPr txBox="1"/>
          <p:nvPr/>
        </p:nvSpPr>
        <p:spPr>
          <a:xfrm>
            <a:off x="142504" y="2147457"/>
            <a:ext cx="11906992" cy="37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 Change </a:t>
            </a:r>
            <a:r>
              <a:rPr lang="de-CH" b="1" kern="1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b="1" kern="1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plans</a:t>
            </a: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                                         </a:t>
            </a:r>
            <a:endParaRPr lang="de-DE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C11F22C-6135-BDBF-68DC-DCF76D5F1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484" y="3018929"/>
            <a:ext cx="2537032" cy="255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84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28FAAD-DB60-92D3-03A2-38B090751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</a:t>
            </a:r>
            <a:r>
              <a:rPr lang="de-CH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moral</a:t>
            </a:r>
            <a:r>
              <a:rPr lang="de-CH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endParaRPr lang="de-CH" sz="1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137C8E-F2D7-B0AF-9EFB-B7F077FBB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do we really know?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924627-9E82-AB63-49D2-E142FC7B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24</a:t>
            </a:fld>
            <a:endParaRPr lang="de-CH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C6B8604-716B-0E53-0B27-FA43521DEB7D}"/>
              </a:ext>
            </a:extLst>
          </p:cNvPr>
          <p:cNvSpPr txBox="1"/>
          <p:nvPr/>
        </p:nvSpPr>
        <p:spPr>
          <a:xfrm>
            <a:off x="142504" y="2147457"/>
            <a:ext cx="11906992" cy="37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3) Alternatives?                                          </a:t>
            </a:r>
            <a:endParaRPr lang="de-DE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4040120-9F7B-F6D4-44B3-09C3F1A92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484" y="3007054"/>
            <a:ext cx="2537032" cy="255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26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28FAAD-DB60-92D3-03A2-38B090751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</a:t>
            </a:r>
            <a:r>
              <a:rPr lang="de-CH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moral</a:t>
            </a:r>
            <a:r>
              <a:rPr lang="de-CH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endParaRPr lang="de-CH" sz="1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137C8E-F2D7-B0AF-9EFB-B7F077FBB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do we really know?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924627-9E82-AB63-49D2-E142FC7B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25</a:t>
            </a:fld>
            <a:endParaRPr lang="de-CH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C6B8604-716B-0E53-0B27-FA43521DEB7D}"/>
              </a:ext>
            </a:extLst>
          </p:cNvPr>
          <p:cNvSpPr txBox="1"/>
          <p:nvPr/>
        </p:nvSpPr>
        <p:spPr>
          <a:xfrm>
            <a:off x="142504" y="2147457"/>
            <a:ext cx="11906992" cy="37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4) A disabled </a:t>
            </a:r>
            <a:r>
              <a:rPr lang="de-CH" b="1" kern="1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</a:t>
            </a: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                                         </a:t>
            </a:r>
            <a:endParaRPr lang="de-DE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4040120-9F7B-F6D4-44B3-09C3F1A92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484" y="3007054"/>
            <a:ext cx="2537032" cy="255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45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28FAAD-DB60-92D3-03A2-38B090751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</a:t>
            </a:r>
            <a:r>
              <a:rPr lang="de-CH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moral</a:t>
            </a:r>
            <a:r>
              <a:rPr lang="de-CH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CH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endParaRPr lang="de-CH" sz="1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137C8E-F2D7-B0AF-9EFB-B7F077FBB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do we really know?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924627-9E82-AB63-49D2-E142FC7B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26</a:t>
            </a:fld>
            <a:endParaRPr lang="de-CH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C6B8604-716B-0E53-0B27-FA43521DEB7D}"/>
              </a:ext>
            </a:extLst>
          </p:cNvPr>
          <p:cNvSpPr txBox="1"/>
          <p:nvPr/>
        </p:nvSpPr>
        <p:spPr>
          <a:xfrm>
            <a:off x="142504" y="2147457"/>
            <a:ext cx="11906992" cy="37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5) A personal </a:t>
            </a:r>
            <a:r>
              <a:rPr lang="de-CH" b="1" kern="1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</a:t>
            </a: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b="1" kern="1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b="1" kern="1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b="1" kern="1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producer</a:t>
            </a:r>
            <a:r>
              <a:rPr lang="de-CH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1200" b="1" kern="1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(Bruno Waldvogel-Frei)                                          </a:t>
            </a:r>
            <a:endParaRPr lang="de-DE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3F93A5F-3AC6-7606-EB5A-240D9D657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700" y="3014970"/>
            <a:ext cx="2550599" cy="255059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AB2D5BC-7CCF-C75A-9077-8C65C50EFF3D}"/>
              </a:ext>
            </a:extLst>
          </p:cNvPr>
          <p:cNvSpPr txBox="1"/>
          <p:nvPr/>
        </p:nvSpPr>
        <p:spPr>
          <a:xfrm>
            <a:off x="5179620" y="5689993"/>
            <a:ext cx="1832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Fabrice</a:t>
            </a:r>
          </a:p>
        </p:txBody>
      </p:sp>
    </p:spTree>
    <p:extLst>
      <p:ext uri="{BB962C8B-B14F-4D97-AF65-F5344CB8AC3E}">
        <p14:creationId xmlns:p14="http://schemas.microsoft.com/office/powerpoint/2010/main" val="2144622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A047034-010A-885B-4141-EC1A7BE14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27</a:t>
            </a:fld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382A13D-861A-86BE-78C9-513CA16BC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6525" y="1706087"/>
            <a:ext cx="3366655" cy="336665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B16F1BD-F19C-320D-0D21-6CAB50B6EA76}"/>
              </a:ext>
            </a:extLst>
          </p:cNvPr>
          <p:cNvSpPr txBox="1"/>
          <p:nvPr/>
        </p:nvSpPr>
        <p:spPr>
          <a:xfrm>
            <a:off x="8447314" y="4967844"/>
            <a:ext cx="3226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u="sng" dirty="0"/>
              <a:t>https://youtu.be/AQOWblkSTAU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FC985E1-A2C0-4814-EC4A-FF120059B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do we really know?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C61D580-B5B3-E3BB-9AC7-E59C5C4C9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235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8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A047034-010A-885B-4141-EC1A7BE14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28</a:t>
            </a:fld>
            <a:endParaRPr lang="de-CH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66B09EF-6AB0-5CAF-B19E-834816E8F669}"/>
              </a:ext>
            </a:extLst>
          </p:cNvPr>
          <p:cNvSpPr txBox="1"/>
          <p:nvPr/>
        </p:nvSpPr>
        <p:spPr>
          <a:xfrm>
            <a:off x="8009716" y="3439765"/>
            <a:ext cx="40613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CH" sz="18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What</a:t>
            </a:r>
            <a:r>
              <a:rPr lang="de-CH" sz="18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de-CH" sz="18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could</a:t>
            </a:r>
            <a:r>
              <a:rPr lang="de-CH" sz="18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de-CH" sz="18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women</a:t>
            </a:r>
            <a:r>
              <a:rPr lang="de-CH" sz="18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de-CH" sz="18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help</a:t>
            </a:r>
            <a:r>
              <a:rPr lang="de-CH" sz="18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who are affected by this issue</a:t>
            </a:r>
            <a:r>
              <a:rPr lang="de-CH" sz="18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? </a:t>
            </a:r>
          </a:p>
          <a:p>
            <a:pPr marL="342900" indent="-342900">
              <a:buAutoNum type="arabicPeriod"/>
            </a:pPr>
            <a:endParaRPr lang="de-CH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What can we do to raise awareness of the issue in our society?</a:t>
            </a:r>
            <a:endParaRPr lang="de-CH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C8C623-9F53-7E17-D78D-84258DF9C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do we really know?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B441569-7B25-0851-7716-82FF8CC199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9063" y="6204342"/>
            <a:ext cx="1942669" cy="517133"/>
          </a:xfrm>
          <a:prstGeom prst="rect">
            <a:avLst/>
          </a:prstGeom>
        </p:spPr>
      </p:pic>
      <p:pic>
        <p:nvPicPr>
          <p:cNvPr id="14" name="Grafik 13" descr="Ein Bild, das Schrift, weiß, Design enthält.&#10;&#10;Automatisch generierte Beschreibung">
            <a:extLst>
              <a:ext uri="{FF2B5EF4-FFF2-40B4-BE49-F238E27FC236}">
                <a16:creationId xmlns:a16="http://schemas.microsoft.com/office/drawing/2014/main" id="{9586491B-21CD-ADF2-7461-90A7631A04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1878" y="5654062"/>
            <a:ext cx="2137558" cy="474276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1CEEE6EE-7D52-67AC-3DA0-8CAA32D1D5CA}"/>
              </a:ext>
            </a:extLst>
          </p:cNvPr>
          <p:cNvSpPr txBox="1"/>
          <p:nvPr/>
        </p:nvSpPr>
        <p:spPr>
          <a:xfrm>
            <a:off x="8315696" y="5426050"/>
            <a:ext cx="26960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/>
              <a:t>© Regula Lehmann &amp; Bruno Waldvogel-Frei</a:t>
            </a:r>
          </a:p>
        </p:txBody>
      </p:sp>
      <p:pic>
        <p:nvPicPr>
          <p:cNvPr id="7" name="Grafik 6" descr="Ein Bild, das Text, Menschliches Gesicht, Kleidung, Screenshot enthält.&#10;&#10;Automatisch generierte Beschreibung">
            <a:extLst>
              <a:ext uri="{FF2B5EF4-FFF2-40B4-BE49-F238E27FC236}">
                <a16:creationId xmlns:a16="http://schemas.microsoft.com/office/drawing/2014/main" id="{3F965C41-2E03-3305-1668-1C8D8A99BD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237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220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DD2929-925B-D840-4E0E-64E8DD600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chemeClr val="bg1">
                    <a:lumMod val="50000"/>
                  </a:schemeClr>
                </a:solidFill>
              </a:rPr>
              <a:t>Image </a:t>
            </a:r>
            <a:r>
              <a:rPr lang="de-CH" dirty="0" err="1">
                <a:solidFill>
                  <a:schemeClr val="bg1">
                    <a:lumMod val="50000"/>
                  </a:schemeClr>
                </a:solidFill>
              </a:rPr>
              <a:t>sources</a:t>
            </a:r>
            <a:endParaRPr lang="de-CH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49F77-DB50-4E52-D64E-702B0B36A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252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1000" dirty="0">
                <a:solidFill>
                  <a:schemeClr val="bg1">
                    <a:lumMod val="50000"/>
                  </a:schemeClr>
                </a:solidFill>
              </a:rPr>
              <a:t>https://de.wikipedia.org/wiki/Hannah_Chaplin#/media/Datei:Hannah_Chaplin.jpg</a:t>
            </a:r>
          </a:p>
          <a:p>
            <a:pPr marL="0" indent="0">
              <a:buNone/>
            </a:pPr>
            <a:r>
              <a:rPr lang="de-CH" sz="1000" dirty="0">
                <a:solidFill>
                  <a:schemeClr val="bg1">
                    <a:lumMod val="50000"/>
                  </a:schemeClr>
                </a:solidFill>
              </a:rPr>
              <a:t>https://www.pinterest.at/pin/57069120270426707/visual-search/?x=16&amp;y=16&amp;w=532&amp;h=532</a:t>
            </a:r>
          </a:p>
          <a:p>
            <a:pPr marL="0" indent="0">
              <a:buNone/>
            </a:pPr>
            <a:r>
              <a:rPr lang="de-CH" sz="1000" dirty="0">
                <a:solidFill>
                  <a:schemeClr val="bg1">
                    <a:lumMod val="50000"/>
                  </a:schemeClr>
                </a:solidFill>
              </a:rPr>
              <a:t>https://i2-prod.dailyrecord.co.uk/incoming/article12184627.ece/ALTERNATES/s615b/JS146311157.jpg</a:t>
            </a:r>
          </a:p>
          <a:p>
            <a:pPr marL="0" indent="0">
              <a:buNone/>
            </a:pPr>
            <a:r>
              <a:rPr lang="de-CH" sz="1000" dirty="0">
                <a:solidFill>
                  <a:schemeClr val="bg1">
                    <a:lumMod val="50000"/>
                  </a:schemeClr>
                </a:solidFill>
              </a:rPr>
              <a:t>https://i0.wp.com/iluminasi.com/img/upload/joanne-carole-schieble-ibu-kandung-steve-jobs.jpg?w=800&amp;quality=100</a:t>
            </a:r>
          </a:p>
          <a:p>
            <a:pPr marL="0" indent="0">
              <a:buNone/>
            </a:pPr>
            <a:r>
              <a:rPr lang="de-CH" sz="1000" dirty="0">
                <a:solidFill>
                  <a:schemeClr val="bg1">
                    <a:lumMod val="50000"/>
                  </a:schemeClr>
                </a:solidFill>
              </a:rPr>
              <a:t>https://upload.wikimedia.org/wikipedia/commons/thumb/a/a9/Mona_Lisa_detail_face.jpg/330px-Mona_Lisa_detail_face.jpg</a:t>
            </a:r>
          </a:p>
          <a:p>
            <a:pPr marL="0" indent="0">
              <a:buNone/>
            </a:pPr>
            <a:r>
              <a:rPr lang="de-CH" sz="1000" dirty="0">
                <a:solidFill>
                  <a:schemeClr val="bg1">
                    <a:lumMod val="50000"/>
                  </a:schemeClr>
                </a:solidFill>
              </a:rPr>
              <a:t>https://de.catholicnewsagency.com/index.php/image/advocata-nostra-sul-monte-mario-a-roma_1612778054.JPG?w=900</a:t>
            </a:r>
          </a:p>
          <a:p>
            <a:pPr marL="0" indent="0">
              <a:buNone/>
            </a:pPr>
            <a:r>
              <a:rPr lang="de-CH" sz="1000" dirty="0">
                <a:solidFill>
                  <a:schemeClr val="bg1">
                    <a:lumMod val="50000"/>
                  </a:schemeClr>
                </a:solidFill>
              </a:rPr>
              <a:t>https://p6.focus.de/img/fotos/id_3195325/wissen-hawking.jpg?im=Resize%3D%28800%2C524%29&amp;impolicy=perceptual&amp;quality=mediumHigh&amp;hash=1bf704bbeb9b0d6ee39dbd03063689f678062f1e561ae7e930206b966ad0c35d</a:t>
            </a:r>
          </a:p>
          <a:p>
            <a:pPr marL="0" indent="0">
              <a:buNone/>
            </a:pPr>
            <a:r>
              <a:rPr lang="de-CH" sz="1000" dirty="0">
                <a:solidFill>
                  <a:schemeClr val="bg1">
                    <a:lumMod val="50000"/>
                  </a:schemeClr>
                </a:solidFill>
              </a:rPr>
              <a:t>https://64.media.tumblr.com/6dbb0211550ce0fbdc040dc504539370/4ddbfee3a6689d44-31/s1280x1920/c367f6985c0fa7ea020d13e3b8bcd10f81e3c789.jpg</a:t>
            </a:r>
          </a:p>
          <a:p>
            <a:pPr marL="0" indent="0">
              <a:buNone/>
            </a:pPr>
            <a:r>
              <a:rPr lang="de-CH" sz="1000" dirty="0">
                <a:solidFill>
                  <a:schemeClr val="bg1">
                    <a:lumMod val="50000"/>
                  </a:schemeClr>
                </a:solidFill>
              </a:rPr>
              <a:t>https://upload.wikimedia.org/wikipedia/commons/thumb/f/f5/Steve_Jobs_Headshot_2010-CROP2.jpg/1280px-Steve_Jobs_Headshot_2010-CROP2.jpg</a:t>
            </a:r>
          </a:p>
          <a:p>
            <a:pPr marL="0" indent="0">
              <a:buNone/>
            </a:pPr>
            <a:r>
              <a:rPr lang="de-CH" sz="1000" dirty="0">
                <a:solidFill>
                  <a:schemeClr val="bg1">
                    <a:lumMod val="50000"/>
                  </a:schemeClr>
                </a:solidFill>
              </a:rPr>
              <a:t>https://upload.wikimedia.org/wikipedia/commons/thumb/3/38/Leonardo_da_Vinci_-_presumed_self-portrait_-_WGA12798.jpg/1280px-Leonardo_da_Vinci_-_presumed_self-portrait_-_WGA12798.jpg</a:t>
            </a:r>
          </a:p>
          <a:p>
            <a:pPr marL="0" indent="0">
              <a:buNone/>
            </a:pPr>
            <a:r>
              <a:rPr lang="de-CH" sz="1000" dirty="0">
                <a:solidFill>
                  <a:schemeClr val="bg1">
                    <a:lumMod val="50000"/>
                  </a:schemeClr>
                </a:solidFill>
              </a:rPr>
              <a:t>https://www.myself.de/Undefined/4798/image-thumb__4798__gallery-horizontal/marilyn-monroe-1@2x.webp</a:t>
            </a:r>
          </a:p>
          <a:p>
            <a:pPr marL="0" indent="0">
              <a:buNone/>
            </a:pPr>
            <a:r>
              <a:rPr lang="de-CH" sz="1000" dirty="0">
                <a:solidFill>
                  <a:schemeClr val="bg1">
                    <a:lumMod val="50000"/>
                  </a:schemeClr>
                </a:solidFill>
              </a:rPr>
              <a:t>https://upload.wikimedia.org/wikipedia/commons/thumb/4/4a/Spas_vsederzhitel_sinay.jpg/1024px-Spas_vsederzhitel_sinay.jpg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5729D94-9796-0C3D-4F9B-D49223A9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wissen wir es wirklich?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34A26A4-FF76-C836-02E7-3D91B9015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09220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28FAAD-DB60-92D3-03A2-38B090751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Facts - the rough figures 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(annual without unreported cases)</a:t>
            </a:r>
            <a:endParaRPr lang="de-CH" sz="24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656377-6C49-0ECC-2BC7-88DBB2676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56917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dirty="0" err="1"/>
              <a:t>Switzerland</a:t>
            </a:r>
            <a:r>
              <a:rPr lang="de-DE" dirty="0"/>
              <a:t> 			  11.000 </a:t>
            </a:r>
            <a:r>
              <a:rPr lang="de-DE" dirty="0" err="1"/>
              <a:t>abortions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Germany 			100.000 </a:t>
            </a:r>
            <a:r>
              <a:rPr lang="de-DE" dirty="0" err="1"/>
              <a:t>abortions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Austria 			  45.000 </a:t>
            </a:r>
            <a:r>
              <a:rPr lang="de-DE" dirty="0" err="1"/>
              <a:t>abortions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France				207.000 </a:t>
            </a:r>
            <a:r>
              <a:rPr lang="de-DE" dirty="0" err="1"/>
              <a:t>abortions</a:t>
            </a:r>
            <a:endParaRPr lang="de-DE" dirty="0"/>
          </a:p>
          <a:p>
            <a:pPr marL="0" indent="0">
              <a:buNone/>
            </a:pPr>
            <a:r>
              <a:rPr lang="de-DE" dirty="0" err="1"/>
              <a:t>Italy</a:t>
            </a:r>
            <a:r>
              <a:rPr lang="de-DE" dirty="0"/>
              <a:t> 				170.000 </a:t>
            </a:r>
            <a:r>
              <a:rPr lang="de-DE" dirty="0" err="1"/>
              <a:t>abortions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UK/Wales 			215.000 </a:t>
            </a:r>
            <a:r>
              <a:rPr lang="de-DE" dirty="0" err="1"/>
              <a:t>abortions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Australia			  93.000 </a:t>
            </a:r>
            <a:r>
              <a:rPr lang="de-DE" dirty="0" err="1"/>
              <a:t>abortions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USA 				900.000 </a:t>
            </a:r>
            <a:r>
              <a:rPr lang="de-DE" dirty="0" err="1"/>
              <a:t>abortions</a:t>
            </a:r>
            <a:r>
              <a:rPr lang="de-DE" dirty="0"/>
              <a:t> </a:t>
            </a:r>
          </a:p>
          <a:p>
            <a:pPr marL="0" indent="0">
              <a:buNone/>
            </a:pPr>
            <a:endParaRPr lang="de-DE" sz="1900" dirty="0"/>
          </a:p>
          <a:p>
            <a:pPr marL="0" indent="0">
              <a:buNone/>
            </a:pPr>
            <a:r>
              <a:rPr lang="de-DE" dirty="0"/>
              <a:t>TOTAL			         </a:t>
            </a:r>
            <a:r>
              <a:rPr lang="de-DE" u="sng" dirty="0"/>
              <a:t>1’741.000 </a:t>
            </a:r>
            <a:r>
              <a:rPr lang="de-DE" u="sng" dirty="0" err="1"/>
              <a:t>abortions</a:t>
            </a:r>
            <a:r>
              <a:rPr lang="de-DE" dirty="0"/>
              <a:t> </a:t>
            </a:r>
            <a:r>
              <a:rPr lang="en-US" sz="2000" dirty="0"/>
              <a:t>(excluding India, Asia, Eastern Countries)</a:t>
            </a:r>
            <a:endParaRPr lang="de-CH" sz="19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137C8E-F2D7-B0AF-9EFB-B7F077FBB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do we really know?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924627-9E82-AB63-49D2-E142FC7B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50809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28FAAD-DB60-92D3-03A2-38B090751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Facts - the rough figures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(annual without unreported cases)</a:t>
            </a:r>
            <a:endParaRPr lang="de-CH" sz="24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137C8E-F2D7-B0AF-9EFB-B7F077FBB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do we really know?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924627-9E82-AB63-49D2-E142FC7B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4</a:t>
            </a:fld>
            <a:endParaRPr lang="de-CH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3DB8159-FC95-45C6-3F46-53B9B7915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61" y="2336347"/>
            <a:ext cx="4154620" cy="218530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98AAA31-EDC6-FE93-F0F5-564B429A1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162" y="2336347"/>
            <a:ext cx="3269675" cy="217978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A4465DC-1F46-1D37-F0F0-9D227EF74BE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6825" y="2336346"/>
            <a:ext cx="3875170" cy="217978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2A461DC4-1AA8-3269-1AFB-16B0C071C0C0}"/>
              </a:ext>
            </a:extLst>
          </p:cNvPr>
          <p:cNvSpPr txBox="1"/>
          <p:nvPr/>
        </p:nvSpPr>
        <p:spPr>
          <a:xfrm>
            <a:off x="146461" y="4663045"/>
            <a:ext cx="4154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/>
              <a:t>Montreal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1FDDBB6-DA8F-2D5E-E075-4EF1345084BD}"/>
              </a:ext>
            </a:extLst>
          </p:cNvPr>
          <p:cNvSpPr txBox="1"/>
          <p:nvPr/>
        </p:nvSpPr>
        <p:spPr>
          <a:xfrm>
            <a:off x="4629162" y="4663045"/>
            <a:ext cx="329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/>
              <a:t>Budapest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6296257-D946-9439-AF32-8E8375229AB3}"/>
              </a:ext>
            </a:extLst>
          </p:cNvPr>
          <p:cNvSpPr txBox="1"/>
          <p:nvPr/>
        </p:nvSpPr>
        <p:spPr>
          <a:xfrm>
            <a:off x="8414612" y="4663045"/>
            <a:ext cx="329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/>
              <a:t>Hamburg</a:t>
            </a:r>
          </a:p>
        </p:txBody>
      </p:sp>
    </p:spTree>
    <p:extLst>
      <p:ext uri="{BB962C8B-B14F-4D97-AF65-F5344CB8AC3E}">
        <p14:creationId xmlns:p14="http://schemas.microsoft.com/office/powerpoint/2010/main" val="3897243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A507F5-0394-BA08-63FF-4DF261E39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185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do people have abortions?</a:t>
            </a:r>
            <a:endParaRPr lang="de-CH" sz="88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49CD79-E5F1-E77E-CF86-BCE73B784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do we really know?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7EF142C-A527-FEEC-C439-373E8276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9791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28FAAD-DB60-92D3-03A2-38B090751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Facts - the four most important reasons for abortions 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 descending order)</a:t>
            </a:r>
            <a:endParaRPr lang="de-CH" sz="24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137C8E-F2D7-B0AF-9EFB-B7F077FBB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do we really know?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924627-9E82-AB63-49D2-E142FC7B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6</a:t>
            </a:fld>
            <a:endParaRPr lang="de-CH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C6B8604-716B-0E53-0B27-FA43521DEB7D}"/>
              </a:ext>
            </a:extLst>
          </p:cNvPr>
          <p:cNvSpPr txBox="1"/>
          <p:nvPr/>
        </p:nvSpPr>
        <p:spPr>
          <a:xfrm>
            <a:off x="838200" y="2355273"/>
            <a:ext cx="10515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/>
              <a:t>biographical reasons or timing of the pregnancy </a:t>
            </a:r>
          </a:p>
          <a:p>
            <a:r>
              <a:rPr lang="en-US" sz="3200" dirty="0"/>
              <a:t>2.  partnership problems and relationship status</a:t>
            </a:r>
          </a:p>
          <a:p>
            <a:r>
              <a:rPr lang="en-US" sz="3200" dirty="0"/>
              <a:t>3.  overstrain</a:t>
            </a:r>
          </a:p>
          <a:p>
            <a:r>
              <a:rPr lang="en-US" sz="3200" dirty="0"/>
              <a:t>4.  medical reasons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811065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A507F5-0394-BA08-63FF-4DF261E39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185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least frequently cited reason for abortion is </a:t>
            </a:r>
            <a:r>
              <a:rPr lang="en-US" sz="5400" b="1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medical reasons</a:t>
            </a:r>
            <a:r>
              <a:rPr lang="en-US" sz="5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What does that implicate?</a:t>
            </a:r>
            <a:endParaRPr lang="de-CH" sz="54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49CD79-E5F1-E77E-CF86-BCE73B784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do we really know?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7EF142C-A527-FEEC-C439-373E8276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63994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A047034-010A-885B-4141-EC1A7BE14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8</a:t>
            </a:fld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382A13D-861A-86BE-78C9-513CA16BC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6525" y="1706087"/>
            <a:ext cx="3366655" cy="336665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B16F1BD-F19C-320D-0D21-6CAB50B6EA76}"/>
              </a:ext>
            </a:extLst>
          </p:cNvPr>
          <p:cNvSpPr txBox="1"/>
          <p:nvPr/>
        </p:nvSpPr>
        <p:spPr>
          <a:xfrm>
            <a:off x="8447314" y="4967844"/>
            <a:ext cx="3226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u="sng" dirty="0"/>
              <a:t>https://youtu.be/AQOWblkSTAU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9760B3E-ECF4-264E-E2E4-E3C75CB6B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do we really know?</a:t>
            </a:r>
          </a:p>
        </p:txBody>
      </p:sp>
      <p:pic>
        <p:nvPicPr>
          <p:cNvPr id="3" name="Grafik 2" descr="Ein Bild, das Text, Menschliches Gesicht, Kleidung, Screenshot enthält.&#10;&#10;Automatisch generierte Beschreibung">
            <a:extLst>
              <a:ext uri="{FF2B5EF4-FFF2-40B4-BE49-F238E27FC236}">
                <a16:creationId xmlns:a16="http://schemas.microsoft.com/office/drawing/2014/main" id="{46B129B3-D720-A5D7-DFAF-A874D26D7F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237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29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A507F5-0394-BA08-63FF-4DF261E39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81852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it about? Who could the 6 women be? Who are their children? What haven't I understood?</a:t>
            </a:r>
            <a:endParaRPr lang="de-CH" sz="72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49CD79-E5F1-E77E-CF86-BCE73B784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do we really know?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7EF142C-A527-FEEC-C439-373E8276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2FC7-64EF-4FED-A601-C7A707B7561F}" type="slidenum">
              <a:rPr lang="de-CH" smtClean="0"/>
              <a:t>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25718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1035</Words>
  <Application>Microsoft Macintosh PowerPoint</Application>
  <PresentationFormat>Breitbild</PresentationFormat>
  <Paragraphs>169</Paragraphs>
  <Slides>29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inherit</vt:lpstr>
      <vt:lpstr>Office</vt:lpstr>
      <vt:lpstr>PowerPoint-Präsentation</vt:lpstr>
      <vt:lpstr>Abortion:  What is my opinion?</vt:lpstr>
      <vt:lpstr>Facts - the rough figures (annual without unreported cases)</vt:lpstr>
      <vt:lpstr>Facts - the rough figures (annual without unreported cases)</vt:lpstr>
      <vt:lpstr>Why do people have abortions?</vt:lpstr>
      <vt:lpstr>Facts - the four most important reasons for abortions (in descending order)</vt:lpstr>
      <vt:lpstr>The least frequently cited reason for abortion is for medical reasons. What does that implicate?</vt:lpstr>
      <vt:lpstr>PowerPoint-Präsentation</vt:lpstr>
      <vt:lpstr>What is it about? Who could the 6 women be? Who are their children? What haven't I understood?</vt:lpstr>
      <vt:lpstr>6 Frauen – 6 Schicksale</vt:lpstr>
      <vt:lpstr>Work in groups.</vt:lpstr>
      <vt:lpstr>Isobel Hawking</vt:lpstr>
      <vt:lpstr>Hannah Chaplin</vt:lpstr>
      <vt:lpstr>Joanne-Carol Schieble </vt:lpstr>
      <vt:lpstr>Caterina di Meo Lippi</vt:lpstr>
      <vt:lpstr>Gladys Pearl Baker</vt:lpstr>
      <vt:lpstr>Maria Bat Joachim</vt:lpstr>
      <vt:lpstr>Would they be born today?</vt:lpstr>
      <vt:lpstr>How things could be changed</vt:lpstr>
      <vt:lpstr>Work in groups.</vt:lpstr>
      <vt:lpstr> 5 moral questions</vt:lpstr>
      <vt:lpstr>5 moral questions</vt:lpstr>
      <vt:lpstr>5 moral questions</vt:lpstr>
      <vt:lpstr>5 moral questions</vt:lpstr>
      <vt:lpstr>5 moral questions</vt:lpstr>
      <vt:lpstr>5 moral questions</vt:lpstr>
      <vt:lpstr>PowerPoint-Präsentation</vt:lpstr>
      <vt:lpstr>PowerPoint-Präsentation</vt:lpstr>
      <vt:lpstr>Image 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Bruno Waldvogel</dc:creator>
  <cp:lastModifiedBy>Christof Wittwer</cp:lastModifiedBy>
  <cp:revision>11</cp:revision>
  <dcterms:created xsi:type="dcterms:W3CDTF">2024-02-01T10:20:22Z</dcterms:created>
  <dcterms:modified xsi:type="dcterms:W3CDTF">2024-02-02T15:40:35Z</dcterms:modified>
</cp:coreProperties>
</file>